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1" r:id="rId17"/>
    <p:sldId id="281" r:id="rId18"/>
    <p:sldId id="286" r:id="rId19"/>
    <p:sldId id="287" r:id="rId20"/>
    <p:sldId id="282" r:id="rId21"/>
    <p:sldId id="290" r:id="rId22"/>
    <p:sldId id="283" r:id="rId23"/>
    <p:sldId id="285" r:id="rId24"/>
    <p:sldId id="25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AED"/>
    <a:srgbClr val="2A465C"/>
    <a:srgbClr val="FBFAEF"/>
    <a:srgbClr val="F6F3DA"/>
    <a:srgbClr val="EEE9BC"/>
    <a:srgbClr val="5187AF"/>
    <a:srgbClr val="FCFBF0"/>
    <a:srgbClr val="262626"/>
    <a:srgbClr val="18222F"/>
    <a:srgbClr val="E3E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72" y="62"/>
      </p:cViewPr>
      <p:guideLst>
        <p:guide orient="horz" pos="2160"/>
        <p:guide pos="3840"/>
        <p:guide pos="7680"/>
        <p:guide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1AA6EB-00E6-E7A3-34AF-FB8C5EA57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4F462F-037B-B20E-802C-CA2BDF2B8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C91605-98F9-4293-5454-D34F06B1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9982C2-9C6B-93CE-3E8D-E5B63BE9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850ACC-97D9-3022-2C73-3650CAC3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5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5DA6F-CF00-047A-E952-55122185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A92C88-0ED8-15F0-31A6-DB82397DF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1A57B9-8C95-6278-0E3C-687077A6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403AD-6660-1BD5-E92A-9A571E39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0BE6BB-923F-A844-E280-4A3F8CBB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3DEDCC6-0B8D-DAE3-C73C-074F8779E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7CEB95-F1AF-CA0A-63C8-F6BBB6D2C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CCEF2-3C9B-6A6D-4761-003D0F6A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6823B2-57CD-8EB9-8F6E-7F79FC51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32E77E-6FC1-777B-FAC4-8B0DE863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11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65A13-0386-795E-1686-32689DC0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425557-1476-F14B-3F63-FADF5E1C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78AAAF-622C-2F87-CEA5-354B27003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90BED4-EF67-04D7-49CD-C111D8AE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A24571-09B1-3723-48BD-43073BF1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4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52B1A-6469-1C48-7583-76B9B8BB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22603E-6163-C0F9-68B9-4915B4C56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9C6D95-F750-8107-2A68-17E2E866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A75B98-1F47-B12D-AD24-1ACBDD54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DB548-AB04-DCE8-35A1-EC0A2761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84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70B05-468E-7E47-D73C-EBE90134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B7AC0D-AF9B-73EB-0CFC-EF4889482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823E18-0E1A-5A40-137A-648400B0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B499D8-3513-735E-C989-A6B73409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A99ED6-2FF2-712A-CB7F-C9512311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E50007-2D85-3799-6136-21E1A776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24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CB774-AEE0-8BEC-ADC2-B79F16F8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FA639F4-2271-A6AE-68F5-ACC9C6886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D8D384-6A69-3013-6B26-CF4FBFC10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75BD60-6C0F-57AD-FB16-95B8912ED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BA78F09-0B42-393A-3216-9C65C31BF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C8534D-C50C-2B9C-E76A-45101CEC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891DEB-BD83-718A-B636-A6FD6C4A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84BBC3-8134-4417-54CA-FC2E2B31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19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5A7D1-8D0F-17D7-6903-F46313BD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0804E25-1D18-080B-C0E6-D040038A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EFE9F31-1B45-EA49-1C00-ADB92A0D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BD72E4-F710-AC29-6BFB-92C14260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36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164B6C-50F2-E250-044B-BBB344C4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90924D-73E8-B73D-F807-938F6C2A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22617C-65AB-B81A-08D5-ECB0631D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03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33D247-F5E7-A64F-4003-CACCB10D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2D4A87-5F97-4CB8-62DD-917FABB8A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267CCC-5823-DD66-4234-939151DB8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D69AAD-D312-23FE-49C0-C7913500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F84982-4517-4421-3695-04E9A7D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0A9920-AAAF-86E7-DA93-B60B87B2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1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873C8-615E-22C8-5CFD-185FF8F51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7E15602-D0FD-2A80-4DF2-B9852333D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50C588-0793-F01A-64BA-A0A9759DD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007559-7EAE-CFD5-FEF7-0F77C5E82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B3E2AB-B524-CF31-E883-56984E77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FE28CC-F951-74AC-C1B2-C7B10597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0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B102C-FD78-F1B1-7782-F3DF57E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4FAD94-DA50-7BF2-495C-B0A6E761E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7B5AA7-6F16-09A2-7D3C-1B30B8C1E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C7F6-8179-4C76-B65D-0C7932CC1C0C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D66B48-3BBC-9947-BB8A-8F7739FBB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E97B8E-2C01-0D60-85C0-92D606BBF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20E5-0BD4-47B4-8402-0C164FA956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35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93E5D24-3E82-1FD7-90CE-048A8D15D981}"/>
              </a:ext>
            </a:extLst>
          </p:cNvPr>
          <p:cNvSpPr txBox="1"/>
          <p:nvPr/>
        </p:nvSpPr>
        <p:spPr>
          <a:xfrm>
            <a:off x="4281713" y="812800"/>
            <a:ext cx="3628571" cy="52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C0DB6-C3E2-C082-847E-51A485D078D6}"/>
              </a:ext>
            </a:extLst>
          </p:cNvPr>
          <p:cNvSpPr txBox="1"/>
          <p:nvPr/>
        </p:nvSpPr>
        <p:spPr>
          <a:xfrm>
            <a:off x="5293178" y="376844"/>
            <a:ext cx="160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presentation of</a:t>
            </a:r>
            <a:endParaRPr lang="ru-RU" dirty="0"/>
          </a:p>
        </p:txBody>
      </p:sp>
      <p:pic>
        <p:nvPicPr>
          <p:cNvPr id="10" name="Рисунок 9" descr="Изображение выглядит как небо, туман, пейзаж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2F2029E-0DB9-B4ED-FD94-9B49B74AD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0" y="844394"/>
            <a:ext cx="1383211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09958-6F1B-EFD5-B443-30E973CE68E2}"/>
              </a:ext>
            </a:extLst>
          </p:cNvPr>
          <p:cNvSpPr txBox="1"/>
          <p:nvPr/>
        </p:nvSpPr>
        <p:spPr>
          <a:xfrm>
            <a:off x="3443513" y="680852"/>
            <a:ext cx="5319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Possible Depression Factors Research</a:t>
            </a:r>
            <a:endParaRPr lang="ru-RU" sz="4800" dirty="0">
              <a:latin typeface="+mj-lt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BFC3BBFE-685F-D947-C9F7-4B6A8829744B}"/>
              </a:ext>
            </a:extLst>
          </p:cNvPr>
          <p:cNvCxnSpPr/>
          <p:nvPr/>
        </p:nvCxnSpPr>
        <p:spPr>
          <a:xfrm>
            <a:off x="4731657" y="2242975"/>
            <a:ext cx="27214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E1A5B3-C40D-D936-3696-3E05C43C58DB}"/>
              </a:ext>
            </a:extLst>
          </p:cNvPr>
          <p:cNvSpPr txBox="1"/>
          <p:nvPr/>
        </p:nvSpPr>
        <p:spPr>
          <a:xfrm>
            <a:off x="3029856" y="2369854"/>
            <a:ext cx="613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Featuring a dataset of anonymous survey responders</a:t>
            </a:r>
            <a:endParaRPr lang="ru-RU" sz="2400" dirty="0"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F397D-5994-CED3-B0B4-201768D45302}"/>
              </a:ext>
            </a:extLst>
          </p:cNvPr>
          <p:cNvSpPr txBox="1"/>
          <p:nvPr/>
        </p:nvSpPr>
        <p:spPr>
          <a:xfrm>
            <a:off x="-32658" y="6177148"/>
            <a:ext cx="347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Kamil Alyakaev, Stanislav Ushakov and Maxim Kolodyazhny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789378" y="1219198"/>
            <a:ext cx="10511644" cy="4419596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Attention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B2772F-9E6D-1D1D-B237-17477953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919" y="1778351"/>
            <a:ext cx="4551838" cy="355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5291D-4EF0-D64D-D9B8-BEB11BFF6B99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48.15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24.8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5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97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C1D0F-0DFA-4BCD-D378-EA8DCCA7978C}"/>
              </a:ext>
            </a:extLst>
          </p:cNvPr>
          <p:cNvSpPr txBox="1"/>
          <p:nvPr/>
        </p:nvSpPr>
        <p:spPr>
          <a:xfrm>
            <a:off x="6260173" y="3550992"/>
            <a:ext cx="476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Evaluates an individual's ability to sustain focus and concentration. Higher scores suggest better attentional control and focus.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16F5B38-B003-2087-3D1A-7E501A311DC2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8A47FDC-AB2D-C84E-A04F-11580A5E8995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6DE409-23A5-92F3-66E0-E83AC5915724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1.7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461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789378" y="1219197"/>
            <a:ext cx="10511644" cy="4419600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Memory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03B728-BEDE-9A00-A7EE-CCB3546F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919" y="1793169"/>
            <a:ext cx="4551838" cy="3525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5A1FA-B3E5-E442-0D49-2BCDDDB1C64F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49.97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21.43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2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99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77782-3CBE-5C17-35CA-707659C9A52B}"/>
              </a:ext>
            </a:extLst>
          </p:cNvPr>
          <p:cNvSpPr txBox="1"/>
          <p:nvPr/>
        </p:nvSpPr>
        <p:spPr>
          <a:xfrm>
            <a:off x="6260173" y="3550992"/>
            <a:ext cx="476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Assesses the ability to retain and recall information. Higher scores indicate better memory performance.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7D88539-4100-D4DB-21DC-225B6DB2091F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E031B9F-CC91-2B3D-9EA1-819100466972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DC1020-AF45-3884-2C82-73E2906BAD87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1.8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17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789378" y="1219197"/>
            <a:ext cx="10511644" cy="4442325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Age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D383E-A281-6D74-F729-A8510B79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2919" y="1811417"/>
            <a:ext cx="4551838" cy="3489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790A4-BB88-C2FA-FB24-F1985DA5CF28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40.48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12.98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16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64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43269-6726-DC26-33AE-392A98E69F1F}"/>
              </a:ext>
            </a:extLst>
          </p:cNvPr>
          <p:cNvSpPr txBox="1"/>
          <p:nvPr/>
        </p:nvSpPr>
        <p:spPr>
          <a:xfrm>
            <a:off x="6260173" y="3550992"/>
            <a:ext cx="47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chronological age of the individuals in the dataset.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5CF8738-3869-8D7E-A731-C609B34D0E98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24BCD6C-7B14-B629-E525-BD4ABAF46AFB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F7E37D-DFF6-A111-6D48-CF97361EC246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1.9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13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34EDC-9C38-3A58-055B-907DC5762113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97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природа, пейзаж&#10;&#10;Автоматически созданное описание">
            <a:extLst>
              <a:ext uri="{FF2B5EF4-FFF2-40B4-BE49-F238E27FC236}">
                <a16:creationId xmlns:a16="http://schemas.microsoft.com/office/drawing/2014/main" id="{523FF4FC-0510-9F19-22D6-279ADA3BA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9224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+mj-lt"/>
              </a:rPr>
              <a:t>Correlations</a:t>
            </a:r>
            <a:endParaRPr lang="ru-RU" sz="4000" dirty="0">
              <a:latin typeface="+mj-lt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446F16-F2C4-D7AD-84C1-D8B1081B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85" y="1078585"/>
            <a:ext cx="5699624" cy="5128871"/>
          </a:xfrm>
          <a:prstGeom prst="rect">
            <a:avLst/>
          </a:prstGeom>
        </p:spPr>
      </p:pic>
      <p:cxnSp>
        <p:nvCxnSpPr>
          <p:cNvPr id="24" name="!!line">
            <a:extLst>
              <a:ext uri="{FF2B5EF4-FFF2-40B4-BE49-F238E27FC236}">
                <a16:creationId xmlns:a16="http://schemas.microsoft.com/office/drawing/2014/main" id="{3EAF9CE3-70C9-9304-C563-8022E7153D4D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IQ">
            <a:extLst>
              <a:ext uri="{FF2B5EF4-FFF2-40B4-BE49-F238E27FC236}">
                <a16:creationId xmlns:a16="http://schemas.microsoft.com/office/drawing/2014/main" id="{586D78E2-DE38-9181-E6B9-5B21F0D5D6FE}"/>
              </a:ext>
            </a:extLst>
          </p:cNvPr>
          <p:cNvSpPr/>
          <p:nvPr/>
        </p:nvSpPr>
        <p:spPr>
          <a:xfrm>
            <a:off x="6321271" y="1078584"/>
            <a:ext cx="5255822" cy="5067457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>
                <a:latin typeface="+mj-lt"/>
              </a:rPr>
              <a:t>Observations</a:t>
            </a:r>
            <a:r>
              <a:rPr lang="en-US" sz="2800" b="1" kern="1200" dirty="0"/>
              <a:t>: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positive correlation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 Stress Level and Anxiety Level </a:t>
            </a:r>
            <a:r>
              <a:rPr lang="en-US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(possibly a mistake in dataset composition)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negative correlation </a:t>
            </a:r>
            <a:r>
              <a:rPr lang="en-US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Depression and Memory, Attention, Social Support and Life Satisfaction scores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positive correlation </a:t>
            </a:r>
            <a:r>
              <a:rPr lang="en-US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Depression and Stress, Anxiety levels, as well as IQ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positive correlation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Social Support Score and Attention Score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negative correlation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Life Satisfaction and Self-Esteem</a:t>
            </a: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negative correlation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Social Support and IQ</a:t>
            </a:r>
            <a:endParaRPr lang="en-US" b="1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ru-RU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!!line">
            <a:extLst>
              <a:ext uri="{FF2B5EF4-FFF2-40B4-BE49-F238E27FC236}">
                <a16:creationId xmlns:a16="http://schemas.microsoft.com/office/drawing/2014/main" id="{4D3C2B87-F18C-557C-5141-CC1FD73169BE}"/>
              </a:ext>
            </a:extLst>
          </p:cNvPr>
          <p:cNvCxnSpPr>
            <a:cxnSpLocks/>
          </p:cNvCxnSpPr>
          <p:nvPr/>
        </p:nvCxnSpPr>
        <p:spPr>
          <a:xfrm>
            <a:off x="7545737" y="1554046"/>
            <a:ext cx="28068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2FC8C33-87B8-BECC-9B0E-16DDC16979F6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2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744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664">
              <a:srgbClr val="FCFBF0"/>
            </a:gs>
            <a:gs pos="0">
              <a:schemeClr val="accent1">
                <a:lumMod val="5000"/>
                <a:lumOff val="95000"/>
              </a:schemeClr>
            </a:gs>
            <a:gs pos="100000">
              <a:srgbClr val="5187AF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7C26B84-423D-6169-815D-F8B56A215B38}"/>
              </a:ext>
            </a:extLst>
          </p:cNvPr>
          <p:cNvGrpSpPr/>
          <p:nvPr/>
        </p:nvGrpSpPr>
        <p:grpSpPr>
          <a:xfrm>
            <a:off x="183179" y="1185871"/>
            <a:ext cx="5633442" cy="1603512"/>
            <a:chOff x="314035" y="1509143"/>
            <a:chExt cx="5633442" cy="1603512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4E3DF261-4885-09A3-E751-46F5C369077F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0110F7D4-0643-321E-28E0-171C3DF27A0C}"/>
                </a:ext>
              </a:extLst>
            </p:cNvPr>
            <p:cNvSpPr/>
            <p:nvPr/>
          </p:nvSpPr>
          <p:spPr>
            <a:xfrm>
              <a:off x="314035" y="1509143"/>
              <a:ext cx="5164673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Sex affects Depression score</a:t>
              </a:r>
              <a:endParaRPr lang="ru-RU" sz="2800" kern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3098EED-CC5D-C8F1-9DFB-1AFA35591EF7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Hypotheses</a:t>
            </a:r>
            <a:endParaRPr lang="ru-RU" sz="4000" dirty="0">
              <a:latin typeface="+mj-lt"/>
            </a:endParaRPr>
          </a:p>
        </p:txBody>
      </p:sp>
      <p:pic>
        <p:nvPicPr>
          <p:cNvPr id="14" name="Рисунок 13" descr="Изображение выглядит как картина, искусство, завихрение, спираль&#10;&#10;Автоматически созданное описание">
            <a:extLst>
              <a:ext uri="{FF2B5EF4-FFF2-40B4-BE49-F238E27FC236}">
                <a16:creationId xmlns:a16="http://schemas.microsoft.com/office/drawing/2014/main" id="{BEBF43AC-1A39-4162-CA65-5BC1DACBA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5490" y="0"/>
            <a:ext cx="11572009" cy="6858000"/>
          </a:xfrm>
          <a:prstGeom prst="rect">
            <a:avLst/>
          </a:prstGeom>
        </p:spPr>
      </p:pic>
      <p:cxnSp>
        <p:nvCxnSpPr>
          <p:cNvPr id="21" name="!!line">
            <a:extLst>
              <a:ext uri="{FF2B5EF4-FFF2-40B4-BE49-F238E27FC236}">
                <a16:creationId xmlns:a16="http://schemas.microsoft.com/office/drawing/2014/main" id="{5A7BC222-EA45-B25E-AF28-D6A4BEA28119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ED11B4C4-5B70-A70D-6EE7-0842C648BCA2}"/>
              </a:ext>
            </a:extLst>
          </p:cNvPr>
          <p:cNvGrpSpPr/>
          <p:nvPr/>
        </p:nvGrpSpPr>
        <p:grpSpPr>
          <a:xfrm>
            <a:off x="183180" y="2971908"/>
            <a:ext cx="5633441" cy="1603512"/>
            <a:chOff x="314036" y="1509143"/>
            <a:chExt cx="5633441" cy="1603512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38A1891F-A550-7B72-15EF-41C15472D83C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FC8420BA-1BDD-5C26-E428-82898CB681F3}"/>
                </a:ext>
              </a:extLst>
            </p:cNvPr>
            <p:cNvSpPr/>
            <p:nvPr/>
          </p:nvSpPr>
          <p:spPr>
            <a:xfrm>
              <a:off x="314036" y="1509143"/>
              <a:ext cx="5164674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Age negatively affects Social Support</a:t>
              </a:r>
              <a:endParaRPr lang="ru-RU" sz="2800" kern="1200" dirty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B981744D-1EB1-DE5E-D697-73F1CB72C7F6}"/>
              </a:ext>
            </a:extLst>
          </p:cNvPr>
          <p:cNvGrpSpPr/>
          <p:nvPr/>
        </p:nvGrpSpPr>
        <p:grpSpPr>
          <a:xfrm>
            <a:off x="183179" y="4757945"/>
            <a:ext cx="5633442" cy="1603512"/>
            <a:chOff x="314035" y="1509143"/>
            <a:chExt cx="5633442" cy="1603512"/>
          </a:xfrm>
        </p:grpSpPr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47F5453D-84C4-A3B6-0156-3ED68BF91862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D6A11051-446F-9571-3D02-D366BB20BEEF}"/>
                </a:ext>
              </a:extLst>
            </p:cNvPr>
            <p:cNvSpPr/>
            <p:nvPr/>
          </p:nvSpPr>
          <p:spPr>
            <a:xfrm>
              <a:off x="314035" y="1509143"/>
              <a:ext cx="5164675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Depression negatively affects Attention</a:t>
              </a:r>
              <a:endParaRPr lang="ru-RU" sz="2800" kern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1801A72-45CF-04BE-570B-E1318230C03B}"/>
              </a:ext>
            </a:extLst>
          </p:cNvPr>
          <p:cNvSpPr txBox="1"/>
          <p:nvPr/>
        </p:nvSpPr>
        <p:spPr>
          <a:xfrm>
            <a:off x="369455" y="1854866"/>
            <a:ext cx="533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 categorical variable splits the dataset into two groups. We deemed it interesting to explore, whether there is a difference around main variable of the dataset.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2894E4-2628-5A04-9B0E-2C3EB7A7C3F2}"/>
              </a:ext>
            </a:extLst>
          </p:cNvPr>
          <p:cNvSpPr txBox="1"/>
          <p:nvPr/>
        </p:nvSpPr>
        <p:spPr>
          <a:xfrm>
            <a:off x="369455" y="3652090"/>
            <a:ext cx="539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age, we spend less time socializing, therefore, our perception of social support becomes pessimistic. This was our attempt at explaining slight negative correlation.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09C8D9-4E00-98A8-2A9D-3EE9410C62A0}"/>
              </a:ext>
            </a:extLst>
          </p:cNvPr>
          <p:cNvSpPr txBox="1"/>
          <p:nvPr/>
        </p:nvSpPr>
        <p:spPr>
          <a:xfrm>
            <a:off x="369455" y="5451265"/>
            <a:ext cx="533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made to explore depression effects on memory and attention. We acknowledge this by trying to check connection between at least these two.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E58D1-342C-45FF-A277-8955C2060F06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3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04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Data analysis related to Hypotheses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160474-6327-0FA3-FDC1-79FABE0C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36" y="965642"/>
            <a:ext cx="7300728" cy="54595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BF73EA-4BBA-9FF8-A313-549112E17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36" y="965642"/>
            <a:ext cx="7300727" cy="546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18E93F-DA4D-DED8-C50A-32BB0FE4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35" y="963083"/>
            <a:ext cx="7300727" cy="55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4935F13-D26D-8127-FDD2-19DECBF8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33" y="963083"/>
            <a:ext cx="7300727" cy="55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C1F1D8-E967-B9C1-B084-9FD5FD6AB329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4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62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Models: Sex/Depression Score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9DCA9-6E70-FFE3-5C73-E35F301D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848"/>
            <a:ext cx="5561905" cy="2847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ECB6-EC84-479E-EDAF-F051756E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20" y="1148848"/>
            <a:ext cx="6638095" cy="35142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9C8726-E0AA-6F2C-5D5E-DEE3CFBCB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9" y="4432962"/>
            <a:ext cx="4457143" cy="1276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053A5-6CFE-444A-B8FE-E12090A66E62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5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692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Models: Age/Social Support Score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9DCA9-6E70-FFE3-5C73-E35F301D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06" y="1148848"/>
            <a:ext cx="5493892" cy="2847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ECB6-EC84-479E-EDAF-F051756E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820" y="1275503"/>
            <a:ext cx="6638095" cy="3260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9C8726-E0AA-6F2C-5D5E-DEE3CFBCB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39" y="4456615"/>
            <a:ext cx="4457143" cy="12288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60F0E-BDEC-9BFB-97C6-51CCBE9766FA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6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1172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Models: Depression Score/Attention Score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9DCA9-6E70-FFE3-5C73-E35F301D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96" y="1148848"/>
            <a:ext cx="5453913" cy="28476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ECB6-EC84-479E-EDAF-F051756E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820" y="1160133"/>
            <a:ext cx="6638095" cy="34917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9C8726-E0AA-6F2C-5D5E-DEE3CFBCB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39" y="4454437"/>
            <a:ext cx="4457143" cy="123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4C6D8-70F5-D65D-1CDA-FE965B54D43E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7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58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CD7BF-C407-AA4A-D70E-4B1E6F7671F6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78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Problems: Heteroskedasticity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6B9989-E667-DF93-AF7A-D80F11FD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37" y="959799"/>
            <a:ext cx="7411126" cy="58147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FE0D05-A628-7829-C7FE-A5049056A65E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8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42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Squared Social Support Model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F9DCA9-6E70-FFE3-5C73-E35F301D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96" y="1165664"/>
            <a:ext cx="5453913" cy="28139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7EECB6-EC84-479E-EDAF-F051756E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6820" y="1197725"/>
            <a:ext cx="6638095" cy="3416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9C8726-E0AA-6F2C-5D5E-DEE3CFBCB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28" y="4459096"/>
            <a:ext cx="4268908" cy="1233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54C34-0F6D-CA10-BB4B-B1A482BBB988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9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386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Predictions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66ABBD-A524-9C75-18BB-3D8CFBEF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62" y="1429000"/>
            <a:ext cx="9190476" cy="40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CD3D1F-F509-6173-78D4-26BE2319EB59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10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854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A4BA1-6B60-6D65-87E3-404DF48006C4}"/>
              </a:ext>
            </a:extLst>
          </p:cNvPr>
          <p:cNvSpPr txBox="1"/>
          <p:nvPr/>
        </p:nvSpPr>
        <p:spPr>
          <a:xfrm>
            <a:off x="183180" y="83437"/>
            <a:ext cx="114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Conclusion</a:t>
            </a:r>
          </a:p>
        </p:txBody>
      </p:sp>
      <p:cxnSp>
        <p:nvCxnSpPr>
          <p:cNvPr id="4" name="!!line">
            <a:extLst>
              <a:ext uri="{FF2B5EF4-FFF2-40B4-BE49-F238E27FC236}">
                <a16:creationId xmlns:a16="http://schemas.microsoft.com/office/drawing/2014/main" id="{87E293D6-68B3-DC64-ABA1-271A1D908060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1041F4-F9C9-29EA-0B80-C7FDC3F5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00" y="7227332"/>
            <a:ext cx="1306285" cy="13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6E9E39-F05F-88DA-D587-EEC6A3633B90}"/>
              </a:ext>
            </a:extLst>
          </p:cNvPr>
          <p:cNvSpPr txBox="1"/>
          <p:nvPr/>
        </p:nvSpPr>
        <p:spPr>
          <a:xfrm>
            <a:off x="10782300" y="685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easter egg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4286768-8D8F-B30D-BCBB-7CE4AF834A26}"/>
              </a:ext>
            </a:extLst>
          </p:cNvPr>
          <p:cNvGrpSpPr/>
          <p:nvPr/>
        </p:nvGrpSpPr>
        <p:grpSpPr>
          <a:xfrm>
            <a:off x="183179" y="1185871"/>
            <a:ext cx="5633442" cy="1603512"/>
            <a:chOff x="314035" y="1509143"/>
            <a:chExt cx="5633442" cy="160351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B84FB8C-33FA-6390-CEBF-B793541F2C40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B99F1C0-58B9-722E-744A-E13DB6152DAF}"/>
                </a:ext>
              </a:extLst>
            </p:cNvPr>
            <p:cNvSpPr/>
            <p:nvPr/>
          </p:nvSpPr>
          <p:spPr>
            <a:xfrm>
              <a:off x="314035" y="1509143"/>
              <a:ext cx="5164673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Sex affects Depression score</a:t>
              </a:r>
              <a:endParaRPr lang="ru-RU" sz="2800" kern="1200" dirty="0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CCBA78-66FF-9074-7800-089F115B24F7}"/>
              </a:ext>
            </a:extLst>
          </p:cNvPr>
          <p:cNvGrpSpPr/>
          <p:nvPr/>
        </p:nvGrpSpPr>
        <p:grpSpPr>
          <a:xfrm>
            <a:off x="183180" y="2971908"/>
            <a:ext cx="5633441" cy="1603512"/>
            <a:chOff x="314036" y="1509143"/>
            <a:chExt cx="5633441" cy="160351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0F84273-5017-7E33-4DEC-7FF08E6CA0A3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EDD7A9A-3B44-074E-496E-431731A134A6}"/>
                </a:ext>
              </a:extLst>
            </p:cNvPr>
            <p:cNvSpPr/>
            <p:nvPr/>
          </p:nvSpPr>
          <p:spPr>
            <a:xfrm>
              <a:off x="314036" y="1509143"/>
              <a:ext cx="5164674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Age negatively affects Social Support</a:t>
              </a:r>
              <a:endParaRPr lang="ru-RU" sz="2800" kern="1200" dirty="0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90A78D8-61A7-EE9F-C7F7-B840967A330E}"/>
              </a:ext>
            </a:extLst>
          </p:cNvPr>
          <p:cNvGrpSpPr/>
          <p:nvPr/>
        </p:nvGrpSpPr>
        <p:grpSpPr>
          <a:xfrm>
            <a:off x="183179" y="4757945"/>
            <a:ext cx="5633442" cy="1603512"/>
            <a:chOff x="314035" y="1509143"/>
            <a:chExt cx="5633442" cy="1603512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4FAE1123-ED5B-FD0F-3CCE-FAC39E632F0F}"/>
                </a:ext>
              </a:extLst>
            </p:cNvPr>
            <p:cNvSpPr/>
            <p:nvPr/>
          </p:nvSpPr>
          <p:spPr>
            <a:xfrm>
              <a:off x="389834" y="1621571"/>
              <a:ext cx="5557643" cy="1491084"/>
            </a:xfrm>
            <a:prstGeom prst="rect">
              <a:avLst/>
            </a:prstGeom>
            <a:solidFill>
              <a:srgbClr val="F6F3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8527EA2E-CACB-2819-4614-2D047EB1C903}"/>
                </a:ext>
              </a:extLst>
            </p:cNvPr>
            <p:cNvSpPr/>
            <p:nvPr/>
          </p:nvSpPr>
          <p:spPr>
            <a:xfrm>
              <a:off x="314035" y="1509143"/>
              <a:ext cx="5164675" cy="693320"/>
            </a:xfrm>
            <a:custGeom>
              <a:avLst/>
              <a:gdLst>
                <a:gd name="connsiteX0" fmla="*/ 0 w 7601527"/>
                <a:gd name="connsiteY0" fmla="*/ 46801 h 280799"/>
                <a:gd name="connsiteX1" fmla="*/ 46801 w 7601527"/>
                <a:gd name="connsiteY1" fmla="*/ 0 h 280799"/>
                <a:gd name="connsiteX2" fmla="*/ 7554726 w 7601527"/>
                <a:gd name="connsiteY2" fmla="*/ 0 h 280799"/>
                <a:gd name="connsiteX3" fmla="*/ 7601527 w 7601527"/>
                <a:gd name="connsiteY3" fmla="*/ 46801 h 280799"/>
                <a:gd name="connsiteX4" fmla="*/ 7601527 w 7601527"/>
                <a:gd name="connsiteY4" fmla="*/ 233998 h 280799"/>
                <a:gd name="connsiteX5" fmla="*/ 7554726 w 7601527"/>
                <a:gd name="connsiteY5" fmla="*/ 280799 h 280799"/>
                <a:gd name="connsiteX6" fmla="*/ 46801 w 7601527"/>
                <a:gd name="connsiteY6" fmla="*/ 280799 h 280799"/>
                <a:gd name="connsiteX7" fmla="*/ 0 w 7601527"/>
                <a:gd name="connsiteY7" fmla="*/ 233998 h 280799"/>
                <a:gd name="connsiteX8" fmla="*/ 0 w 7601527"/>
                <a:gd name="connsiteY8" fmla="*/ 46801 h 28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1527" h="280799">
                  <a:moveTo>
                    <a:pt x="0" y="46801"/>
                  </a:moveTo>
                  <a:cubicBezTo>
                    <a:pt x="0" y="20954"/>
                    <a:pt x="20954" y="0"/>
                    <a:pt x="46801" y="0"/>
                  </a:cubicBezTo>
                  <a:lnTo>
                    <a:pt x="7554726" y="0"/>
                  </a:lnTo>
                  <a:cubicBezTo>
                    <a:pt x="7580573" y="0"/>
                    <a:pt x="7601527" y="20954"/>
                    <a:pt x="7601527" y="46801"/>
                  </a:cubicBezTo>
                  <a:lnTo>
                    <a:pt x="7601527" y="233998"/>
                  </a:lnTo>
                  <a:cubicBezTo>
                    <a:pt x="7601527" y="259845"/>
                    <a:pt x="7580573" y="280799"/>
                    <a:pt x="7554726" y="280799"/>
                  </a:cubicBezTo>
                  <a:lnTo>
                    <a:pt x="46801" y="280799"/>
                  </a:lnTo>
                  <a:cubicBezTo>
                    <a:pt x="20954" y="280799"/>
                    <a:pt x="0" y="259845"/>
                    <a:pt x="0" y="233998"/>
                  </a:cubicBezTo>
                  <a:lnTo>
                    <a:pt x="0" y="46801"/>
                  </a:lnTo>
                  <a:close/>
                </a:path>
              </a:pathLst>
            </a:custGeom>
            <a:solidFill>
              <a:srgbClr val="2A465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427" tIns="59427" rIns="59427" bIns="59427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Depression negatively affects Attention</a:t>
              </a:r>
              <a:endParaRPr lang="ru-RU" sz="2800" kern="12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CFF4D9-1A08-CBCD-6EC5-1A73B19E2625}"/>
              </a:ext>
            </a:extLst>
          </p:cNvPr>
          <p:cNvSpPr txBox="1"/>
          <p:nvPr/>
        </p:nvSpPr>
        <p:spPr>
          <a:xfrm>
            <a:off x="369455" y="1854866"/>
            <a:ext cx="533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 is not significant for the model, as the p-value is 0.991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2132F3-ED39-D2AE-80C6-EC21F880978A}"/>
              </a:ext>
            </a:extLst>
          </p:cNvPr>
          <p:cNvSpPr txBox="1"/>
          <p:nvPr/>
        </p:nvSpPr>
        <p:spPr>
          <a:xfrm>
            <a:off x="369455" y="3652090"/>
            <a:ext cx="539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models for this hypothesis do not show sufficiently good metric results to be considered valid.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A651B-4508-86A6-7769-B67A195E2D32}"/>
              </a:ext>
            </a:extLst>
          </p:cNvPr>
          <p:cNvSpPr txBox="1"/>
          <p:nvPr/>
        </p:nvSpPr>
        <p:spPr>
          <a:xfrm>
            <a:off x="369455" y="5451265"/>
            <a:ext cx="533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hypothesis is deemed to be statistically supported by our model, as Attention Score shows the p-value of 0 in the model.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0EBA810-1CF3-1E63-442A-70DDD1B68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" t="62723" r="54880" b="10883"/>
          <a:stretch/>
        </p:blipFill>
        <p:spPr>
          <a:xfrm>
            <a:off x="6893534" y="3242669"/>
            <a:ext cx="4145596" cy="1055752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3D8B307-5435-731B-CD31-48FF22AD64B8}"/>
              </a:ext>
            </a:extLst>
          </p:cNvPr>
          <p:cNvGrpSpPr/>
          <p:nvPr/>
        </p:nvGrpSpPr>
        <p:grpSpPr>
          <a:xfrm>
            <a:off x="5901262" y="1514449"/>
            <a:ext cx="6231491" cy="683571"/>
            <a:chOff x="5901262" y="1514449"/>
            <a:chExt cx="6231491" cy="683571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88100D39-4DB6-3EB4-F73B-E8161C1C2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0235"/>
            <a:stretch/>
          </p:blipFill>
          <p:spPr>
            <a:xfrm>
              <a:off x="5901262" y="1854866"/>
              <a:ext cx="6231491" cy="343154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849D6E0-66AD-0D15-8719-25835F84F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136"/>
            <a:stretch/>
          </p:blipFill>
          <p:spPr>
            <a:xfrm>
              <a:off x="5927098" y="1514449"/>
              <a:ext cx="6205655" cy="311502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D87A1505-79A9-4B42-E036-7B9E64F7969D}"/>
              </a:ext>
            </a:extLst>
          </p:cNvPr>
          <p:cNvGrpSpPr/>
          <p:nvPr/>
        </p:nvGrpSpPr>
        <p:grpSpPr>
          <a:xfrm>
            <a:off x="5927098" y="5304868"/>
            <a:ext cx="6205655" cy="608062"/>
            <a:chOff x="5927098" y="5439728"/>
            <a:chExt cx="6205655" cy="608062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B38791D4-4080-2FF6-35A9-83745AECD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21" b="67132"/>
            <a:stretch/>
          </p:blipFill>
          <p:spPr>
            <a:xfrm>
              <a:off x="5927098" y="5780145"/>
              <a:ext cx="6205655" cy="267645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F651E588-92E9-A7B4-3688-8E4B343BA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136"/>
            <a:stretch/>
          </p:blipFill>
          <p:spPr>
            <a:xfrm>
              <a:off x="5927098" y="5439728"/>
              <a:ext cx="6205655" cy="311502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07B0DBF-6F64-D466-C580-A02E0C78809C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11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544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искусство, шаблон, Красочность, Фрактальные картинки&#10;&#10;Автоматически созданное описание">
            <a:extLst>
              <a:ext uri="{FF2B5EF4-FFF2-40B4-BE49-F238E27FC236}">
                <a16:creationId xmlns:a16="http://schemas.microsoft.com/office/drawing/2014/main" id="{62EA11AA-1FD1-F310-B058-20867F1EB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4" t="1722" r="8904" b="-1"/>
          <a:stretch/>
        </p:blipFill>
        <p:spPr>
          <a:xfrm>
            <a:off x="-65314" y="-747486"/>
            <a:ext cx="12265863" cy="8357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18DFF-2C3C-1B97-7B28-F0DC2448400E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6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1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2"/>
            <a:ext cx="10511644" cy="4419593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IQ Score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2BEA139-428F-42F2-3466-E640C9DF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48" y="1708510"/>
            <a:ext cx="4661181" cy="3695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D261A-ED1A-9C2F-396F-CCBDBDA7603B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108.7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15.231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71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130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5A9F3-C01E-8217-A715-B8BA2E4EB7A9}"/>
              </a:ext>
            </a:extLst>
          </p:cNvPr>
          <p:cNvSpPr txBox="1"/>
          <p:nvPr/>
        </p:nvSpPr>
        <p:spPr>
          <a:xfrm>
            <a:off x="6260173" y="3550992"/>
            <a:ext cx="4765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an individual's cognitive abilities in comparison to the average population. It is a measure of various cognitive abilities and is considered an indicator of intellectual potential.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62A68065-B97B-18B0-2344-A0D8E93F05C3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972B34B-B5DE-CE39-D377-E06EDBB8B786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82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1219198"/>
            <a:ext cx="10511644" cy="4419599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Depression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CD42AB-C69E-48E3-E4C3-7F2152C1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248" y="1729706"/>
            <a:ext cx="4661181" cy="3652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48E246-5E94-7801-D9D7-FD6D7B0E6C42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49.27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23.6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0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98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E6642-040B-F735-AD8E-7E30BA2BE351}"/>
              </a:ext>
            </a:extLst>
          </p:cNvPr>
          <p:cNvSpPr txBox="1"/>
          <p:nvPr/>
        </p:nvSpPr>
        <p:spPr>
          <a:xfrm>
            <a:off x="6260173" y="3550992"/>
            <a:ext cx="4765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Indicates the level of depressive symptoms an individual is experiencing. Higher scores represent more severe symptoms of depression.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58B3712-0E9B-533E-E79D-8FA40E41879F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30CE529-808D-E2C3-C0B3-FF22E0E4D0E6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3FA794-1266-9BDF-53DE-EA36A82E8A63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1.1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83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1219199"/>
            <a:ext cx="10511644" cy="4419586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Stress Leve</a:t>
            </a:r>
            <a:r>
              <a:rPr lang="en-US" sz="2800" kern="1200" dirty="0"/>
              <a:t>l </a:t>
            </a:r>
            <a:endParaRPr lang="ru-RU" sz="2800" kern="1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8D0129-5525-191B-1579-4D07BB41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248" y="1774972"/>
            <a:ext cx="4661181" cy="3562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6A5438-C37A-93C6-B18A-A6EF9D01C476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5.3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3.6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0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10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8E0964-F724-736C-D3E4-122307196750}"/>
              </a:ext>
            </a:extLst>
          </p:cNvPr>
          <p:cNvSpPr txBox="1"/>
          <p:nvPr/>
        </p:nvSpPr>
        <p:spPr>
          <a:xfrm>
            <a:off x="6260173" y="3550992"/>
            <a:ext cx="476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Reflects the level of psychological stress experienced by an individual. Higher levels indicate greater stress.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D404788-3D6E-21A1-7F23-7A4DE8F3573D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2B4CEE5-0A39-6825-5799-7B162D78D14E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2B3452D-338D-B656-6DCF-DD6EF0612219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1.2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295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1219197"/>
            <a:ext cx="10511644" cy="4385484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 Anxiety Level</a:t>
            </a:r>
            <a:endParaRPr lang="ru-RU" sz="2800" kern="1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BBF84A-10FA-F720-F957-C435859AA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8248" y="1778351"/>
            <a:ext cx="4661181" cy="3555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EF232B-2C2D-6634-D300-400FF03D1933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4.8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15.9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0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10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2F64A-5513-684E-C6B5-4A1FD17C910A}"/>
              </a:ext>
            </a:extLst>
          </p:cNvPr>
          <p:cNvSpPr txBox="1"/>
          <p:nvPr/>
        </p:nvSpPr>
        <p:spPr>
          <a:xfrm>
            <a:off x="6260173" y="3550992"/>
            <a:ext cx="47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level of anxiety symptoms. Higher values indicate more severe anxiety.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430C36B-6854-5C39-CF21-875E13E02D4E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77EF97F-8BF0-9109-70A9-9D73D25F82E3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3272A0-B586-E11B-1D14-C69DC7383371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1.3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017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1219199"/>
            <a:ext cx="10511644" cy="4419601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Self-Esteem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77DA3DE-1ECB-4CA1-6862-19BA9339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5512" y="1778351"/>
            <a:ext cx="4626652" cy="355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84639-EF60-10B3-01FA-52CA8307625F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15.99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9.2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0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30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BCAE5-898A-3801-2849-B36C3E240DC6}"/>
              </a:ext>
            </a:extLst>
          </p:cNvPr>
          <p:cNvSpPr txBox="1"/>
          <p:nvPr/>
        </p:nvSpPr>
        <p:spPr>
          <a:xfrm>
            <a:off x="6260173" y="3550992"/>
            <a:ext cx="476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Reflects an individual's overall subjective sense of personal worth or value. Higher scores indicate higher self-esteem.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7A39BF7-4140-B50D-B1FA-3F3A80E9B398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A951AF3-5AFB-139C-B816-4D4D1ECC2868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00A038-BA7C-CC3D-8155-C8E82664650F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1.4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11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6045200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Social Support Score</a:t>
            </a:r>
            <a:endParaRPr lang="ru-RU" sz="2800" kern="120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789378" y="1219199"/>
            <a:ext cx="10511644" cy="4419597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Life Satisfaction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4A9529-4872-C31A-BCBC-062DF1723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283" y="1778351"/>
            <a:ext cx="4559110" cy="355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9E040C-4F17-2479-D738-AF064B9C4D44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47.6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23.21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2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100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CE1DF-E7C5-0F11-37E0-4A857882C13B}"/>
              </a:ext>
            </a:extLst>
          </p:cNvPr>
          <p:cNvSpPr txBox="1"/>
          <p:nvPr/>
        </p:nvSpPr>
        <p:spPr>
          <a:xfrm>
            <a:off x="6260173" y="3550992"/>
            <a:ext cx="4765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Assesses an individual's overall satisfaction with their life, including personal achievements, relationships, and emotional well-being.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B1DF5D8-C75B-CE1C-CEC5-7EE140D9F9E2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F755293-1F81-A868-2437-3E84E2448CEB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812D60-F968-C8AF-9280-2B5E84F26534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1.5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0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EAED"/>
            </a:gs>
            <a:gs pos="90000">
              <a:srgbClr val="E3E9E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41BB-3835-10B6-8DEE-88211E3D605B}"/>
              </a:ext>
            </a:extLst>
          </p:cNvPr>
          <p:cNvSpPr txBox="1"/>
          <p:nvPr/>
        </p:nvSpPr>
        <p:spPr>
          <a:xfrm>
            <a:off x="183180" y="83437"/>
            <a:ext cx="270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Dataset</a:t>
            </a:r>
            <a:endParaRPr lang="ru-RU" sz="4000" dirty="0">
              <a:latin typeface="+mj-lt"/>
            </a:endParaRPr>
          </a:p>
        </p:txBody>
      </p:sp>
      <p:sp>
        <p:nvSpPr>
          <p:cNvPr id="4" name="!!Dep">
            <a:extLst>
              <a:ext uri="{FF2B5EF4-FFF2-40B4-BE49-F238E27FC236}">
                <a16:creationId xmlns:a16="http://schemas.microsoft.com/office/drawing/2014/main" id="{F0345ACA-2ED2-BEFE-D829-F41BDB813409}"/>
              </a:ext>
            </a:extLst>
          </p:cNvPr>
          <p:cNvSpPr/>
          <p:nvPr/>
        </p:nvSpPr>
        <p:spPr>
          <a:xfrm>
            <a:off x="789378" y="2111621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Depression Score</a:t>
            </a:r>
            <a:endParaRPr lang="ru-RU" sz="2800" kern="1200"/>
          </a:p>
        </p:txBody>
      </p:sp>
      <p:sp>
        <p:nvSpPr>
          <p:cNvPr id="5" name="!!STR">
            <a:extLst>
              <a:ext uri="{FF2B5EF4-FFF2-40B4-BE49-F238E27FC236}">
                <a16:creationId xmlns:a16="http://schemas.microsoft.com/office/drawing/2014/main" id="{7F1296D4-92CE-BA9F-D45D-210F42553697}"/>
              </a:ext>
            </a:extLst>
          </p:cNvPr>
          <p:cNvSpPr/>
          <p:nvPr/>
        </p:nvSpPr>
        <p:spPr>
          <a:xfrm>
            <a:off x="789378" y="300403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Stress Leve</a:t>
            </a:r>
            <a:r>
              <a:rPr lang="en-US" sz="2800" kern="1200"/>
              <a:t>l </a:t>
            </a:r>
            <a:endParaRPr lang="ru-RU" sz="2800" kern="1200"/>
          </a:p>
        </p:txBody>
      </p:sp>
      <p:sp>
        <p:nvSpPr>
          <p:cNvPr id="6" name="!!Anx">
            <a:extLst>
              <a:ext uri="{FF2B5EF4-FFF2-40B4-BE49-F238E27FC236}">
                <a16:creationId xmlns:a16="http://schemas.microsoft.com/office/drawing/2014/main" id="{04E5D0B0-0C4E-1F4D-4CFD-D488746258B0}"/>
              </a:ext>
            </a:extLst>
          </p:cNvPr>
          <p:cNvSpPr/>
          <p:nvPr/>
        </p:nvSpPr>
        <p:spPr>
          <a:xfrm>
            <a:off x="789378" y="389645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Anxiety Level</a:t>
            </a:r>
            <a:endParaRPr lang="ru-RU" sz="2800" kern="1200"/>
          </a:p>
        </p:txBody>
      </p:sp>
      <p:sp>
        <p:nvSpPr>
          <p:cNvPr id="7" name="!!SLF">
            <a:extLst>
              <a:ext uri="{FF2B5EF4-FFF2-40B4-BE49-F238E27FC236}">
                <a16:creationId xmlns:a16="http://schemas.microsoft.com/office/drawing/2014/main" id="{C1D73DCF-717F-D8CC-468F-CC6D70D4C13B}"/>
              </a:ext>
            </a:extLst>
          </p:cNvPr>
          <p:cNvSpPr/>
          <p:nvPr/>
        </p:nvSpPr>
        <p:spPr>
          <a:xfrm>
            <a:off x="789378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Self-Esteem Score</a:t>
            </a:r>
            <a:endParaRPr lang="ru-RU" sz="2800" kern="1200" dirty="0"/>
          </a:p>
        </p:txBody>
      </p:sp>
      <p:sp>
        <p:nvSpPr>
          <p:cNvPr id="12" name="!!Sat">
            <a:extLst>
              <a:ext uri="{FF2B5EF4-FFF2-40B4-BE49-F238E27FC236}">
                <a16:creationId xmlns:a16="http://schemas.microsoft.com/office/drawing/2014/main" id="{F133781D-91B8-E34B-F09C-35A065A1A2A9}"/>
              </a:ext>
            </a:extLst>
          </p:cNvPr>
          <p:cNvSpPr/>
          <p:nvPr/>
        </p:nvSpPr>
        <p:spPr>
          <a:xfrm>
            <a:off x="6045200" y="121920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Life Satisfaction Score</a:t>
            </a:r>
            <a:endParaRPr lang="ru-RU" sz="2800" kern="1200" dirty="0"/>
          </a:p>
        </p:txBody>
      </p:sp>
      <p:sp>
        <p:nvSpPr>
          <p:cNvPr id="18" name="!!Mem">
            <a:extLst>
              <a:ext uri="{FF2B5EF4-FFF2-40B4-BE49-F238E27FC236}">
                <a16:creationId xmlns:a16="http://schemas.microsoft.com/office/drawing/2014/main" id="{6CD8AD2D-9AAD-5591-65AE-9DD1466FB774}"/>
              </a:ext>
            </a:extLst>
          </p:cNvPr>
          <p:cNvSpPr/>
          <p:nvPr/>
        </p:nvSpPr>
        <p:spPr>
          <a:xfrm>
            <a:off x="6045200" y="3896460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Memory Score</a:t>
            </a:r>
            <a:endParaRPr lang="ru-RU" sz="2800" kern="1200"/>
          </a:p>
        </p:txBody>
      </p:sp>
      <p:sp>
        <p:nvSpPr>
          <p:cNvPr id="19" name="!!Age">
            <a:extLst>
              <a:ext uri="{FF2B5EF4-FFF2-40B4-BE49-F238E27FC236}">
                <a16:creationId xmlns:a16="http://schemas.microsoft.com/office/drawing/2014/main" id="{AF7F5920-1440-BE5D-8D28-539312B0D113}"/>
              </a:ext>
            </a:extLst>
          </p:cNvPr>
          <p:cNvSpPr/>
          <p:nvPr/>
        </p:nvSpPr>
        <p:spPr>
          <a:xfrm>
            <a:off x="6045200" y="4788878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Age</a:t>
            </a:r>
            <a:endParaRPr lang="ru-RU" sz="2800" kern="1200" dirty="0"/>
          </a:p>
        </p:txBody>
      </p:sp>
      <p:cxnSp>
        <p:nvCxnSpPr>
          <p:cNvPr id="20" name="!!line">
            <a:extLst>
              <a:ext uri="{FF2B5EF4-FFF2-40B4-BE49-F238E27FC236}">
                <a16:creationId xmlns:a16="http://schemas.microsoft.com/office/drawing/2014/main" id="{86804358-D7FE-9252-0EFA-A3D79EA2C9D7}"/>
              </a:ext>
            </a:extLst>
          </p:cNvPr>
          <p:cNvCxnSpPr>
            <a:cxnSpLocks/>
          </p:cNvCxnSpPr>
          <p:nvPr/>
        </p:nvCxnSpPr>
        <p:spPr>
          <a:xfrm>
            <a:off x="0" y="878482"/>
            <a:ext cx="46714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IQ">
            <a:extLst>
              <a:ext uri="{FF2B5EF4-FFF2-40B4-BE49-F238E27FC236}">
                <a16:creationId xmlns:a16="http://schemas.microsoft.com/office/drawing/2014/main" id="{046313D4-18F5-D26C-35AC-5E778F9A09D7}"/>
              </a:ext>
            </a:extLst>
          </p:cNvPr>
          <p:cNvSpPr/>
          <p:nvPr/>
        </p:nvSpPr>
        <p:spPr>
          <a:xfrm>
            <a:off x="789378" y="1219203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IQ Score</a:t>
            </a:r>
            <a:endParaRPr lang="ru-RU" sz="2800" kern="1200" dirty="0"/>
          </a:p>
        </p:txBody>
      </p:sp>
      <p:sp>
        <p:nvSpPr>
          <p:cNvPr id="17" name="!!At">
            <a:extLst>
              <a:ext uri="{FF2B5EF4-FFF2-40B4-BE49-F238E27FC236}">
                <a16:creationId xmlns:a16="http://schemas.microsoft.com/office/drawing/2014/main" id="{C85D3F09-1641-3E70-90AF-A2118F281EDF}"/>
              </a:ext>
            </a:extLst>
          </p:cNvPr>
          <p:cNvSpPr/>
          <p:nvPr/>
        </p:nvSpPr>
        <p:spPr>
          <a:xfrm>
            <a:off x="6045200" y="3004039"/>
            <a:ext cx="5255822" cy="849922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/>
              <a:t>Attention Score</a:t>
            </a:r>
            <a:endParaRPr lang="ru-RU" sz="2800" kern="1200"/>
          </a:p>
        </p:txBody>
      </p:sp>
      <p:sp>
        <p:nvSpPr>
          <p:cNvPr id="16" name="!!SSS">
            <a:extLst>
              <a:ext uri="{FF2B5EF4-FFF2-40B4-BE49-F238E27FC236}">
                <a16:creationId xmlns:a16="http://schemas.microsoft.com/office/drawing/2014/main" id="{559B44F1-65EB-44A6-5F11-2E4C5DBE2FAA}"/>
              </a:ext>
            </a:extLst>
          </p:cNvPr>
          <p:cNvSpPr/>
          <p:nvPr/>
        </p:nvSpPr>
        <p:spPr>
          <a:xfrm>
            <a:off x="789378" y="1219197"/>
            <a:ext cx="10511644" cy="4419600"/>
          </a:xfrm>
          <a:custGeom>
            <a:avLst/>
            <a:gdLst>
              <a:gd name="connsiteX0" fmla="*/ 0 w 3869047"/>
              <a:gd name="connsiteY0" fmla="*/ 45476 h 272851"/>
              <a:gd name="connsiteX1" fmla="*/ 45476 w 3869047"/>
              <a:gd name="connsiteY1" fmla="*/ 0 h 272851"/>
              <a:gd name="connsiteX2" fmla="*/ 3823571 w 3869047"/>
              <a:gd name="connsiteY2" fmla="*/ 0 h 272851"/>
              <a:gd name="connsiteX3" fmla="*/ 3869047 w 3869047"/>
              <a:gd name="connsiteY3" fmla="*/ 45476 h 272851"/>
              <a:gd name="connsiteX4" fmla="*/ 3869047 w 3869047"/>
              <a:gd name="connsiteY4" fmla="*/ 227375 h 272851"/>
              <a:gd name="connsiteX5" fmla="*/ 3823571 w 3869047"/>
              <a:gd name="connsiteY5" fmla="*/ 272851 h 272851"/>
              <a:gd name="connsiteX6" fmla="*/ 45476 w 3869047"/>
              <a:gd name="connsiteY6" fmla="*/ 272851 h 272851"/>
              <a:gd name="connsiteX7" fmla="*/ 0 w 3869047"/>
              <a:gd name="connsiteY7" fmla="*/ 227375 h 272851"/>
              <a:gd name="connsiteX8" fmla="*/ 0 w 3869047"/>
              <a:gd name="connsiteY8" fmla="*/ 45476 h 272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9047" h="272851">
                <a:moveTo>
                  <a:pt x="0" y="45476"/>
                </a:moveTo>
                <a:cubicBezTo>
                  <a:pt x="0" y="20360"/>
                  <a:pt x="20360" y="0"/>
                  <a:pt x="45476" y="0"/>
                </a:cubicBezTo>
                <a:lnTo>
                  <a:pt x="3823571" y="0"/>
                </a:lnTo>
                <a:cubicBezTo>
                  <a:pt x="3848687" y="0"/>
                  <a:pt x="3869047" y="20360"/>
                  <a:pt x="3869047" y="45476"/>
                </a:cubicBezTo>
                <a:lnTo>
                  <a:pt x="3869047" y="227375"/>
                </a:lnTo>
                <a:cubicBezTo>
                  <a:pt x="3869047" y="252491"/>
                  <a:pt x="3848687" y="272851"/>
                  <a:pt x="3823571" y="272851"/>
                </a:cubicBezTo>
                <a:lnTo>
                  <a:pt x="45476" y="272851"/>
                </a:lnTo>
                <a:cubicBezTo>
                  <a:pt x="20360" y="272851"/>
                  <a:pt x="0" y="252491"/>
                  <a:pt x="0" y="227375"/>
                </a:cubicBezTo>
                <a:lnTo>
                  <a:pt x="0" y="45476"/>
                </a:lnTo>
                <a:close/>
              </a:path>
            </a:pathLst>
          </a:custGeom>
          <a:solidFill>
            <a:srgbClr val="2A46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59" tIns="39989" rIns="66659" bIns="39989" numCol="1" spcCol="1270" anchor="t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kern="1200" dirty="0"/>
              <a:t>  Social Support Score</a:t>
            </a:r>
            <a:endParaRPr lang="ru-RU" sz="2800" kern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0C7D0F-6E12-415A-10E0-801D0567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283" y="1802309"/>
            <a:ext cx="4559110" cy="3507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05EB3-5A7F-FBDC-4900-316A96D78CB6}"/>
              </a:ext>
            </a:extLst>
          </p:cNvPr>
          <p:cNvSpPr txBox="1"/>
          <p:nvPr/>
        </p:nvSpPr>
        <p:spPr>
          <a:xfrm>
            <a:off x="6364070" y="1512672"/>
            <a:ext cx="431972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Mean: 48.03</a:t>
            </a:r>
          </a:p>
          <a:p>
            <a:pPr marL="0" marR="0" lvl="0" indent="0" algn="l" defTabSz="6223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Std: 25.07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Min: 0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Max: 100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E58C0A-8100-3717-ECDF-55B246670B45}"/>
              </a:ext>
            </a:extLst>
          </p:cNvPr>
          <p:cNvSpPr txBox="1"/>
          <p:nvPr/>
        </p:nvSpPr>
        <p:spPr>
          <a:xfrm>
            <a:off x="6260173" y="3550992"/>
            <a:ext cx="4765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 the perceived availability and adequacy of social support an individual has from their social network, including friends, family, and the community.</a:t>
            </a:r>
            <a:endParaRPr lang="ru-RU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6B0E32D-376D-40F6-4507-FD98910CE644}"/>
              </a:ext>
            </a:extLst>
          </p:cNvPr>
          <p:cNvCxnSpPr>
            <a:cxnSpLocks/>
          </p:cNvCxnSpPr>
          <p:nvPr/>
        </p:nvCxnSpPr>
        <p:spPr>
          <a:xfrm flipV="1">
            <a:off x="6096000" y="3428998"/>
            <a:ext cx="4835667" cy="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DBD2A3-F745-12F4-BAF2-282A162EDAE6}"/>
              </a:ext>
            </a:extLst>
          </p:cNvPr>
          <p:cNvCxnSpPr>
            <a:cxnSpLocks/>
          </p:cNvCxnSpPr>
          <p:nvPr/>
        </p:nvCxnSpPr>
        <p:spPr>
          <a:xfrm flipV="1">
            <a:off x="6096000" y="1512672"/>
            <a:ext cx="0" cy="37230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DAD57B-014F-BF6E-2E04-FB939DEAD069}"/>
              </a:ext>
            </a:extLst>
          </p:cNvPr>
          <p:cNvSpPr txBox="1"/>
          <p:nvPr/>
        </p:nvSpPr>
        <p:spPr>
          <a:xfrm>
            <a:off x="11195479" y="6130744"/>
            <a:ext cx="8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1.6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51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Calibri bold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943</Words>
  <Application>Microsoft Office PowerPoint</Application>
  <PresentationFormat>Широкоэкранный</PresentationFormat>
  <Paragraphs>218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Arial Narrow</vt:lpstr>
      <vt:lpstr>Calibri 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Алякаев Камиль Рустамович</dc:creator>
  <cp:lastModifiedBy>Алякаев Камиль Рустамович</cp:lastModifiedBy>
  <cp:revision>3</cp:revision>
  <dcterms:created xsi:type="dcterms:W3CDTF">2023-12-03T13:48:26Z</dcterms:created>
  <dcterms:modified xsi:type="dcterms:W3CDTF">2023-12-04T12:19:33Z</dcterms:modified>
</cp:coreProperties>
</file>